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Nunito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Nuni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7fdc2413a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7fdc2413a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7fdc2413a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7fdc2413a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7fdc2413a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7fdc2413a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7fdc2413a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7fdc2413a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fdc2413a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fdc2413a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fdc2413a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fdc2413a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633fc04a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633fc04a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633fc04a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633fc04a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633fc04a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633fc04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617c5a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617c5a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7fdc2413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7fdc241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7fdc2413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7fdc2413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7fdc2413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7fdc2413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fdc2413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fdc241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7fdc2413a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7fdc2413a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7fdc2413a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7fdc2413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7fdc2413a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7fdc2413a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25252"/>
            </a:gs>
            <a:gs pos="100000">
              <a:srgbClr val="1E1E1E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775" y="1025588"/>
            <a:ext cx="3104451" cy="30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18575" y="4488300"/>
            <a:ext cx="38253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Alunos: Atílio, João Pedro, Marcelo e Raul 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873"/>
            </a:gs>
            <a:gs pos="100000">
              <a:srgbClr val="FFD43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238950" y="379550"/>
            <a:ext cx="68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Linguagens Similares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05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950" y="2571750"/>
            <a:ext cx="1991598" cy="22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25" y="1252901"/>
            <a:ext cx="3054600" cy="10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2100" y="778400"/>
            <a:ext cx="3179700" cy="17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7800" y="2372225"/>
            <a:ext cx="2456275" cy="24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70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Exemplos 1: Hello World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0" y="2314575"/>
            <a:ext cx="24765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70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Exemplos 2: Sintaxe e Estrutura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275" y="1156150"/>
            <a:ext cx="4365750" cy="37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70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Exemplos 3: QuickSort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463" y="1060825"/>
            <a:ext cx="326707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70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Exemplos 4: Classes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402" y="1335175"/>
            <a:ext cx="4349200" cy="28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70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Exemplos 5: Bot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78" y="1545553"/>
            <a:ext cx="7220850" cy="22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873"/>
            </a:gs>
            <a:gs pos="100000">
              <a:srgbClr val="FFD43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>
            <p:ph type="title"/>
          </p:nvPr>
        </p:nvSpPr>
        <p:spPr>
          <a:xfrm>
            <a:off x="238950" y="379550"/>
            <a:ext cx="68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Curiosidades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05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3340650" y="4401875"/>
            <a:ext cx="2462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238950" y="1136675"/>
            <a:ext cx="41454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/>
              <a:t>- O criador de Python trabalhava no Centrum Wiskunde &amp; Informatica (CWI), na Holanda, mesmo local onde duas outras linguagens também foram criadas: as linguagens ABC e Algol 68.</a:t>
            </a:r>
            <a:endParaRPr sz="18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- Atualmente, existem diversas empresas grandes que usam muito Python, como a Google, o YouTube e a própria NASA.</a:t>
            </a:r>
            <a:endParaRPr sz="1800"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14600"/>
            <a:ext cx="4432973" cy="310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873"/>
            </a:gs>
            <a:gs pos="100000">
              <a:srgbClr val="FFD43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type="title"/>
          </p:nvPr>
        </p:nvSpPr>
        <p:spPr>
          <a:xfrm>
            <a:off x="238950" y="379550"/>
            <a:ext cx="68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Curiosidades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05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3340650" y="4401875"/>
            <a:ext cx="2462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238950" y="1136675"/>
            <a:ext cx="4968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- Espera-se que os programas Python sejam mais lentos no geral, mas eles recompensam pelo fato de serem muito mais rápidos para serem desenvolvidos.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>
                <a:solidFill>
                  <a:schemeClr val="dk1"/>
                </a:solidFill>
              </a:rPr>
              <a:t>- Python é uma linguagem tão versátil que é usada em programas para hackear. Inclusive, ela já apareceu em diversos filmes e seriados como Mr. Robot.</a:t>
            </a:r>
            <a:endParaRPr sz="180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075" y="568325"/>
            <a:ext cx="4006825" cy="40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873"/>
            </a:gs>
            <a:gs pos="100000">
              <a:srgbClr val="FFD43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type="title"/>
          </p:nvPr>
        </p:nvSpPr>
        <p:spPr>
          <a:xfrm>
            <a:off x="238950" y="379550"/>
            <a:ext cx="68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Curiosidades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05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238950" y="1136675"/>
            <a:ext cx="41025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</a:rPr>
              <a:t>- Python é defendida por muitos como a melhor linguagem para ser utilizada no início dos cursos de computação por conta de sua simplicidade e facilidade de aprendizado.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>
                <a:solidFill>
                  <a:schemeClr val="dk1"/>
                </a:solidFill>
              </a:rPr>
              <a:t>- Desde 2009, Python é a linguagem padrão no curso de ciências da computação do Massachusetts Institute of Technology (MIT).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150" y="1729495"/>
            <a:ext cx="4442924" cy="2471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68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Origem da Linguagem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33625" y="1136675"/>
            <a:ext cx="250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Criação;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Nome;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215" y="1349962"/>
            <a:ext cx="1953561" cy="2443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4"/>
          <p:cNvSpPr txBox="1"/>
          <p:nvPr/>
        </p:nvSpPr>
        <p:spPr>
          <a:xfrm>
            <a:off x="3573750" y="3851875"/>
            <a:ext cx="19965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Guido van Rossum, criador da linguagem</a:t>
            </a:r>
            <a:endParaRPr i="1"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763" y="1349963"/>
            <a:ext cx="1863587" cy="24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807250" y="3851875"/>
            <a:ext cx="19965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Livro de programação em Python da editora O’ Reilly</a:t>
            </a:r>
            <a:endParaRPr i="1"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873"/>
            </a:gs>
            <a:gs pos="100000">
              <a:srgbClr val="FFD43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300" y="478449"/>
            <a:ext cx="6177400" cy="370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000"/>
              </a:srgbClr>
            </a:outerShdw>
          </a:effectLst>
        </p:spPr>
      </p:pic>
      <p:sp>
        <p:nvSpPr>
          <p:cNvPr id="73" name="Google Shape;73;p15"/>
          <p:cNvSpPr txBox="1"/>
          <p:nvPr/>
        </p:nvSpPr>
        <p:spPr>
          <a:xfrm>
            <a:off x="2644050" y="4260725"/>
            <a:ext cx="3855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Nunito"/>
                <a:ea typeface="Nunito"/>
                <a:cs typeface="Nunito"/>
                <a:sym typeface="Nunito"/>
              </a:rPr>
              <a:t>Cena de Monty Python em Busca do Cálice Sagrado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68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Evolução da linguagem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33625" y="1136675"/>
            <a:ext cx="250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Evolução;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Atualmente;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Influências;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850" y="178049"/>
            <a:ext cx="2644701" cy="4787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873"/>
            </a:gs>
            <a:gs pos="100000">
              <a:srgbClr val="FFD43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238950" y="379550"/>
            <a:ext cx="68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Paradigmas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05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3348000" y="1923300"/>
            <a:ext cx="2448000" cy="1296900"/>
          </a:xfrm>
          <a:prstGeom prst="ellipse">
            <a:avLst/>
          </a:prstGeom>
          <a:solidFill>
            <a:srgbClr val="30699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Multiparadigma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681650" y="3383275"/>
            <a:ext cx="1873200" cy="810600"/>
          </a:xfrm>
          <a:prstGeom prst="ellipse">
            <a:avLst/>
          </a:prstGeom>
          <a:solidFill>
            <a:srgbClr val="30699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Funcional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6195575" y="1275088"/>
            <a:ext cx="1873200" cy="879600"/>
          </a:xfrm>
          <a:prstGeom prst="ellipse">
            <a:avLst/>
          </a:prstGeom>
          <a:solidFill>
            <a:srgbClr val="30699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Orientação a Objetos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6822450" y="3788575"/>
            <a:ext cx="1873200" cy="810600"/>
          </a:xfrm>
          <a:prstGeom prst="ellipse">
            <a:avLst/>
          </a:prstGeom>
          <a:solidFill>
            <a:srgbClr val="30699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Imperativo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1075225" y="1241650"/>
            <a:ext cx="1873200" cy="810600"/>
          </a:xfrm>
          <a:prstGeom prst="ellipse">
            <a:avLst/>
          </a:prstGeom>
          <a:solidFill>
            <a:srgbClr val="30699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Procedural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 flipH="1">
            <a:off x="5698100" y="1926075"/>
            <a:ext cx="4887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/>
          <p:nvPr/>
        </p:nvCxnSpPr>
        <p:spPr>
          <a:xfrm>
            <a:off x="2918300" y="1823925"/>
            <a:ext cx="5325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7"/>
          <p:cNvCxnSpPr/>
          <p:nvPr/>
        </p:nvCxnSpPr>
        <p:spPr>
          <a:xfrm flipH="1" rot="10800000">
            <a:off x="2553500" y="2976625"/>
            <a:ext cx="853500" cy="5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/>
          <p:nvPr/>
        </p:nvCxnSpPr>
        <p:spPr>
          <a:xfrm rot="10800000">
            <a:off x="5770875" y="2976600"/>
            <a:ext cx="1116300" cy="9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70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Características Marcantes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2679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Fácil Manutenção</a:t>
            </a: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Robustez;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Eficácia;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Multiplataforma;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0" l="2478" r="3297" t="0"/>
          <a:stretch/>
        </p:blipFill>
        <p:spPr>
          <a:xfrm>
            <a:off x="5209075" y="1136675"/>
            <a:ext cx="2258675" cy="328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8"/>
          <p:cNvSpPr txBox="1"/>
          <p:nvPr/>
        </p:nvSpPr>
        <p:spPr>
          <a:xfrm>
            <a:off x="5380813" y="4536900"/>
            <a:ext cx="19152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Meme da comunidade Python.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70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Características Marcantes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3139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Simplicidade;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</a:pP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Indentação em blocos</a:t>
            </a:r>
            <a:r>
              <a:rPr lang="pt-PT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5365200" y="4391175"/>
            <a:ext cx="2032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Meme da comunidade Python.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638" y="1369800"/>
            <a:ext cx="2949523" cy="294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873"/>
            </a:gs>
            <a:gs pos="100000">
              <a:srgbClr val="FFD43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0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238950" y="379550"/>
            <a:ext cx="688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Popularidade</a:t>
            </a:r>
            <a:endParaRPr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050" y="326075"/>
            <a:ext cx="810600" cy="8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9037" y="1047625"/>
            <a:ext cx="3645924" cy="3354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20"/>
          <p:cNvSpPr txBox="1"/>
          <p:nvPr/>
        </p:nvSpPr>
        <p:spPr>
          <a:xfrm>
            <a:off x="3340650" y="4401875"/>
            <a:ext cx="2462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latin typeface="Nunito"/>
                <a:ea typeface="Nunito"/>
                <a:cs typeface="Nunito"/>
                <a:sym typeface="Nunito"/>
              </a:rPr>
              <a:t>Dados do Google Trends, segundo PYPL, 2020.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B8BBE"/>
            </a:gs>
            <a:gs pos="100000">
              <a:srgbClr val="30699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264" y="1666150"/>
            <a:ext cx="2671475" cy="20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70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Package Installer do Python - PIP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